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405" r:id="rId3"/>
    <p:sldId id="421" r:id="rId4"/>
    <p:sldId id="408" r:id="rId5"/>
    <p:sldId id="402" r:id="rId6"/>
    <p:sldId id="335" r:id="rId7"/>
    <p:sldId id="336" r:id="rId8"/>
    <p:sldId id="409" r:id="rId9"/>
    <p:sldId id="410" r:id="rId10"/>
    <p:sldId id="294" r:id="rId11"/>
    <p:sldId id="337" r:id="rId12"/>
    <p:sldId id="338" r:id="rId13"/>
    <p:sldId id="295" r:id="rId14"/>
    <p:sldId id="414" r:id="rId15"/>
    <p:sldId id="339" r:id="rId16"/>
    <p:sldId id="341" r:id="rId17"/>
    <p:sldId id="417" r:id="rId18"/>
    <p:sldId id="325" r:id="rId19"/>
    <p:sldId id="381" r:id="rId20"/>
    <p:sldId id="418" r:id="rId21"/>
    <p:sldId id="383" r:id="rId22"/>
    <p:sldId id="385" r:id="rId23"/>
    <p:sldId id="420" r:id="rId24"/>
    <p:sldId id="3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8" autoAdjust="0"/>
    <p:restoredTop sz="94785" autoAdjust="0"/>
  </p:normalViewPr>
  <p:slideViewPr>
    <p:cSldViewPr>
      <p:cViewPr varScale="1">
        <p:scale>
          <a:sx n="77" d="100"/>
          <a:sy n="77" d="100"/>
        </p:scale>
        <p:origin x="1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160"/>
    </p:cViewPr>
  </p:sorterViewPr>
  <p:notesViewPr>
    <p:cSldViewPr>
      <p:cViewPr varScale="1">
        <p:scale>
          <a:sx n="55" d="100"/>
          <a:sy n="55" d="100"/>
        </p:scale>
        <p:origin x="22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5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68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0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3BA1-3781-4FD9-948E-E31E9597F5D3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11AD-BED2-43D3-AF52-54A5A114C5D8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19CF-9789-4433-B4A7-439F42815248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FC8-F8C6-4498-9B69-37930F62A139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1481-608B-4BB4-BF2B-7F303066094F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3FD-85F4-48A1-8807-5C3E1617B207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651C-DEAC-4C35-B340-5DA3CB7A8315}" type="datetime1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8409-3D33-4A4E-A5F2-C3843D86CD8F}" type="datetime1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5F777-87F8-4F60-AAC8-24C4C0757597}" type="datetime1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61A8-2DBF-415D-BB11-55BE48D1C237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BF0A-52EB-4A15-BC12-8CF90915BA2F}" type="datetime1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C08D4-FF8F-4340-95D0-40501C7B2AEE}" type="datetime1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8: Confidence Intervals based on a Single Sample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096000"/>
            <a:ext cx="6575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http://pballew.blogspot.com/2011/03/100-confidence-interval.html</a:t>
            </a:r>
            <a:endParaRPr lang="en-U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09800"/>
            <a:ext cx="857837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Interval: Definition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2" descr="ftp://kokoska:TBis2e@ftp.aptaracorp.com/pub/incoming/JPEGS/CH08/kokos_08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93099"/>
            <a:ext cx="7249486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9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The population parameter, </a:t>
            </a:r>
            <a:r>
              <a:rPr lang="en-US" altLang="en-US" i="1" dirty="0">
                <a:cs typeface="Tahoma" panose="020B0604030504040204" pitchFamily="34" charset="0"/>
              </a:rPr>
              <a:t>µ</a:t>
            </a:r>
            <a:r>
              <a:rPr lang="en-US" altLang="en-US" i="1" dirty="0"/>
              <a:t>,</a:t>
            </a:r>
            <a:r>
              <a:rPr lang="en-US" altLang="en-US" dirty="0"/>
              <a:t> is fixed. </a:t>
            </a:r>
            <a:endParaRPr lang="en-US" altLang="en-US" dirty="0" smtClean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confidence interval varies from  </a:t>
            </a:r>
            <a:r>
              <a:rPr lang="en-US" altLang="en-US" dirty="0" smtClean="0"/>
              <a:t>sample </a:t>
            </a:r>
            <a:r>
              <a:rPr lang="en-US" altLang="en-US" dirty="0"/>
              <a:t>to sample.  </a:t>
            </a:r>
            <a:endParaRPr lang="en-US" altLang="en-US" dirty="0" smtClean="0"/>
          </a:p>
          <a:p>
            <a:r>
              <a:rPr lang="en-US" altLang="en-US" dirty="0" smtClean="0"/>
              <a:t>It </a:t>
            </a:r>
            <a:r>
              <a:rPr lang="en-US" altLang="en-US" dirty="0"/>
              <a:t>is correct to say “We are 95% confident that the interval captures the true mean </a:t>
            </a:r>
            <a:r>
              <a:rPr lang="en-US" altLang="en-US" i="1" dirty="0">
                <a:cs typeface="Tahoma" panose="020B0604030504040204" pitchFamily="34" charset="0"/>
              </a:rPr>
              <a:t>µ</a:t>
            </a:r>
            <a:r>
              <a:rPr lang="en-US" altLang="en-US" dirty="0"/>
              <a:t>.”  </a:t>
            </a:r>
            <a:endParaRPr lang="en-US" altLang="en-US" dirty="0" smtClean="0"/>
          </a:p>
          <a:p>
            <a:r>
              <a:rPr lang="en-US" altLang="en-US" dirty="0" smtClean="0"/>
              <a:t>It </a:t>
            </a:r>
            <a:r>
              <a:rPr lang="en-US" altLang="en-US" dirty="0"/>
              <a:t>is incorrect to say “We are 95% confident </a:t>
            </a:r>
            <a:r>
              <a:rPr lang="en-US" altLang="en-US" i="1" dirty="0">
                <a:cs typeface="Tahoma" panose="020B0604030504040204" pitchFamily="34" charset="0"/>
              </a:rPr>
              <a:t>µ</a:t>
            </a:r>
            <a:r>
              <a:rPr lang="en-US" altLang="en-US" dirty="0"/>
              <a:t> lies in the interval</a:t>
            </a:r>
            <a:r>
              <a:rPr lang="en-US" altLang="en-US" dirty="0" smtClean="0"/>
              <a:t>.”</a:t>
            </a:r>
          </a:p>
          <a:p>
            <a:r>
              <a:rPr lang="en-US" altLang="en-US" dirty="0"/>
              <a:t>In repeated samples, the proportion of confidence intervals that capture the true value of </a:t>
            </a:r>
            <a:r>
              <a:rPr lang="en-US" altLang="en-US" i="1" dirty="0">
                <a:cs typeface="Tahoma" panose="020B0604030504040204" pitchFamily="34" charset="0"/>
              </a:rPr>
              <a:t>µ</a:t>
            </a:r>
            <a:r>
              <a:rPr lang="en-US" altLang="en-US" dirty="0"/>
              <a:t> approaches the confidence coefficient.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are </a:t>
            </a:r>
            <a:r>
              <a:rPr lang="en-US" dirty="0">
                <a:solidFill>
                  <a:srgbClr val="FF0000"/>
                </a:solidFill>
              </a:rPr>
              <a:t>95</a:t>
            </a:r>
            <a:r>
              <a:rPr lang="en-US" dirty="0"/>
              <a:t>% 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%) confident that the population (true) mean of </a:t>
            </a:r>
            <a:r>
              <a:rPr lang="en-US" dirty="0">
                <a:solidFill>
                  <a:srgbClr val="FF0000"/>
                </a:solidFill>
              </a:rPr>
              <a:t>[…]</a:t>
            </a:r>
            <a:r>
              <a:rPr lang="en-US" dirty="0"/>
              <a:t> falls in the interval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a,b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[or is between </a:t>
            </a:r>
            <a:r>
              <a:rPr lang="en-US" dirty="0">
                <a:solidFill>
                  <a:srgbClr val="FF0000"/>
                </a:solidFill>
              </a:rPr>
              <a:t>a and b</a:t>
            </a:r>
            <a:r>
              <a:rPr lang="en-US" dirty="0"/>
              <a:t>].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</a:t>
            </a:r>
            <a:r>
              <a:rPr lang="en-US" dirty="0">
                <a:solidFill>
                  <a:srgbClr val="FF0000"/>
                </a:solidFill>
              </a:rPr>
              <a:t>95</a:t>
            </a:r>
            <a:r>
              <a:rPr lang="en-US" dirty="0"/>
              <a:t>% confident that the population (true) mean </a:t>
            </a:r>
            <a:r>
              <a:rPr lang="en-US" dirty="0">
                <a:solidFill>
                  <a:srgbClr val="FF0000"/>
                </a:solidFill>
              </a:rPr>
              <a:t>yield of this type of corn </a:t>
            </a:r>
            <a:r>
              <a:rPr lang="en-US" dirty="0"/>
              <a:t>falls in the interval </a:t>
            </a:r>
            <a:r>
              <a:rPr lang="en-US" dirty="0">
                <a:solidFill>
                  <a:srgbClr val="FF0000"/>
                </a:solidFill>
              </a:rPr>
              <a:t>(121.4, 126.2)</a:t>
            </a:r>
            <a:r>
              <a:rPr lang="en-US" dirty="0"/>
              <a:t> [or is between </a:t>
            </a:r>
            <a:r>
              <a:rPr lang="en-US" dirty="0">
                <a:solidFill>
                  <a:srgbClr val="FF0000"/>
                </a:solidFill>
              </a:rPr>
              <a:t>121.4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126.2 bushels</a:t>
            </a:r>
            <a:r>
              <a:rPr lang="en-US" dirty="0"/>
              <a:t>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III (end of table)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8763000" cy="159327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Confidence Intervals Behave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would like high confidence and a small margin of error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l</a:t>
                </a:r>
                <a:r>
                  <a:rPr lang="en-US" dirty="0" smtClean="0"/>
                  <a:t>ower C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r</a:t>
                </a:r>
                <a:r>
                  <a:rPr lang="en-US" dirty="0" smtClean="0"/>
                  <a:t>educe </a:t>
                </a:r>
                <a:r>
                  <a:rPr lang="en-US" dirty="0" smtClean="0">
                    <a:sym typeface="Symbol"/>
                  </a:rPr>
                  <a:t>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>
                    <a:sym typeface="Symbol"/>
                  </a:rPr>
                  <a:t>i</a:t>
                </a:r>
                <a:r>
                  <a:rPr lang="en-US" dirty="0" smtClean="0">
                    <a:sym typeface="Symbol"/>
                  </a:rPr>
                  <a:t>ncrease n</a:t>
                </a: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446647"/>
              </p:ext>
            </p:extLst>
          </p:nvPr>
        </p:nvGraphicFramePr>
        <p:xfrm>
          <a:off x="3352800" y="4039870"/>
          <a:ext cx="5638801" cy="2316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1"/>
                <a:gridCol w="1551696"/>
                <a:gridCol w="29441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z</a:t>
                      </a:r>
                      <a:r>
                        <a:rPr lang="el-GR" sz="3200" baseline="-25000" dirty="0" smtClean="0"/>
                        <a:t>α</a:t>
                      </a:r>
                      <a:r>
                        <a:rPr lang="en-US" sz="3200" baseline="-25000" dirty="0" smtClean="0"/>
                        <a:t>/2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CI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1.6449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(2.041, 2.495)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1.96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(1.997, 2.539)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0.99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2.5758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(1.912. </a:t>
                      </a:r>
                      <a:r>
                        <a:rPr lang="en-US" sz="3200" dirty="0" smtClean="0"/>
                        <a:t>2.624)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0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your experiment to obtain the lowest </a:t>
            </a:r>
            <a:r>
              <a:rPr lang="en-US" dirty="0" smtClean="0">
                <a:sym typeface="Symbol" panose="05050102010706020507" pitchFamily="18" charset="2"/>
              </a:rPr>
              <a:t>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Determine the confidence level that you want.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Determine the largest possible width that is acceptable.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Calculate what n is required.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 panose="05050102010706020507" pitchFamily="18" charset="2"/>
              </a:rPr>
              <a:t>Perform the experiment.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Confidence Interval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Upper Confidence Bound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Lower Confidence Bound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7201"/>
              </p:ext>
            </p:extLst>
          </p:nvPr>
        </p:nvGraphicFramePr>
        <p:xfrm>
          <a:off x="457200" y="4388803"/>
          <a:ext cx="8001000" cy="173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5893"/>
                <a:gridCol w="1425654"/>
                <a:gridCol w="14794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Confidence Level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95%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99%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Two</a:t>
                      </a:r>
                      <a:r>
                        <a:rPr lang="en-US" sz="3200" baseline="0" dirty="0" smtClean="0"/>
                        <a:t> – sided z critical value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1.96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2.5758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One-sided z</a:t>
                      </a:r>
                      <a:r>
                        <a:rPr lang="en-US" sz="3200" baseline="0" dirty="0" smtClean="0"/>
                        <a:t> critical value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1.6449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2.3263</a:t>
                      </a:r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7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data must be an SRS from the population.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careful about outliers.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need to know the sample size.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 assuming that you know </a:t>
            </a:r>
            <a:r>
              <a:rPr lang="el-GR" dirty="0" smtClean="0"/>
              <a:t>σ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margin of error covers only random sampling errors!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8.3: Inference for the Mean of a Population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Be able to construct a level C confidence interval (without knowing </a:t>
            </a:r>
            <a:r>
              <a:rPr lang="en-US" sz="3000" dirty="0" smtClean="0">
                <a:sym typeface="Symbol" panose="05050102010706020507" pitchFamily="18" charset="2"/>
              </a:rPr>
              <a:t>) and interpret the results.</a:t>
            </a:r>
          </a:p>
          <a:p>
            <a:r>
              <a:rPr lang="en-US" sz="3000" dirty="0" smtClean="0">
                <a:sym typeface="Symbol" panose="05050102010706020507" pitchFamily="18" charset="2"/>
              </a:rPr>
              <a:t>Be able to determine when the t procedure is valid.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dirty="0" smtClean="0"/>
              <a:t>.1: Point Estimation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Be able to differentiate between an estimator and an estimate.</a:t>
            </a:r>
          </a:p>
          <a:p>
            <a:r>
              <a:rPr lang="en-US" sz="3000" dirty="0" smtClean="0"/>
              <a:t>Be able to define what is meant by a unbiased or biased estimator and state which is better in general.</a:t>
            </a:r>
          </a:p>
          <a:p>
            <a:r>
              <a:rPr lang="en-US" sz="3000" dirty="0" smtClean="0"/>
              <a:t>Be able to determine from the pdf of a distribution, which estimator is better.</a:t>
            </a:r>
          </a:p>
          <a:p>
            <a:r>
              <a:rPr lang="en-US" sz="3000" dirty="0" smtClean="0"/>
              <a:t>Be able to define MVUE (minimum-variance unbiased estimator).</a:t>
            </a:r>
          </a:p>
          <a:p>
            <a:r>
              <a:rPr lang="en-US" sz="3000" dirty="0" smtClean="0"/>
              <a:t>Be able to state what estimator we will be using for the rest of the book and why we are using the estimator.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9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 for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have an SRS from the population of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variable we measure has a Normal distribution (or approximately normal distribution) with mean </a:t>
            </a:r>
            <a:r>
              <a:rPr lang="en-US" dirty="0" smtClean="0">
                <a:sym typeface="Symbol"/>
              </a:rPr>
              <a:t> and standard deviation </a:t>
            </a:r>
            <a:r>
              <a:rPr lang="el-GR" dirty="0" smtClean="0">
                <a:sym typeface="Symbol"/>
              </a:rPr>
              <a:t>σ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We </a:t>
            </a:r>
            <a:r>
              <a:rPr lang="en-US" dirty="0">
                <a:sym typeface="Symbol"/>
              </a:rPr>
              <a:t>don’t know </a:t>
            </a:r>
            <a:r>
              <a:rPr lang="en-US" dirty="0" smtClean="0">
                <a:sym typeface="Symbol"/>
              </a:rPr>
              <a:t></a:t>
            </a:r>
            <a:endParaRPr lang="en-US" dirty="0">
              <a:sym typeface="Symbol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but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sym typeface="Symbol"/>
              </a:rPr>
              <a:t>we do know </a:t>
            </a:r>
            <a:r>
              <a:rPr lang="el-GR" sz="32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σ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 (Section 8.2)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ym typeface="Symbol"/>
              </a:rPr>
              <a:t>We do not know </a:t>
            </a:r>
            <a:r>
              <a:rPr lang="el-GR" sz="3200" dirty="0" smtClean="0">
                <a:sym typeface="Symbol"/>
              </a:rPr>
              <a:t>σ</a:t>
            </a:r>
            <a:r>
              <a:rPr lang="en-US" sz="3200" dirty="0" smtClean="0">
                <a:sym typeface="Symbol"/>
              </a:rPr>
              <a:t> (Section 8.3)</a:t>
            </a:r>
            <a:endParaRPr lang="en-US" sz="32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7951" y="324433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ym typeface="Symbol"/>
              </a:rPr>
              <a:t>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Shape of t-distribution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054090"/>
            <a:ext cx="843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http://upload.wikimedia.org/wikipedia/commons/thumb/4/41/Student_t_pdf.svg/1000px-Student_t_pdf.svg.png</a:t>
            </a:r>
          </a:p>
        </p:txBody>
      </p:sp>
      <p:pic>
        <p:nvPicPr>
          <p:cNvPr id="6150" name="Picture 6" descr="http://upload.wikimedia.org/wikipedia/commons/thumb/4/41/Student_t_pdf.svg/1000px-Student_t_pdf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343650" cy="507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III vs. Table V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640431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Table III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Table</a:t>
                      </a:r>
                      <a:r>
                        <a:rPr lang="en-US" sz="3200" baseline="0" dirty="0" smtClean="0"/>
                        <a:t> V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Standard</a:t>
                      </a:r>
                      <a:r>
                        <a:rPr lang="en-US" sz="3200" baseline="0" dirty="0" smtClean="0"/>
                        <a:t> normal (z)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t-distribution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P(Z ≤ z)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P(T &gt; t*)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df</a:t>
                      </a:r>
                      <a:r>
                        <a:rPr lang="en-US" sz="3200" baseline="0" dirty="0" smtClean="0"/>
                        <a:t> not required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df</a:t>
                      </a:r>
                      <a:r>
                        <a:rPr lang="en-US" sz="3200" dirty="0" smtClean="0"/>
                        <a:t> required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Require:</a:t>
                      </a:r>
                      <a:r>
                        <a:rPr lang="en-US" sz="3200" baseline="0" dirty="0" smtClean="0"/>
                        <a:t> z</a:t>
                      </a:r>
                      <a:r>
                        <a:rPr lang="en-US" sz="3200" baseline="-25000" dirty="0" smtClean="0">
                          <a:sym typeface="Symbol" panose="05050102010706020507" pitchFamily="18" charset="2"/>
                        </a:rPr>
                        <a:t></a:t>
                      </a:r>
                      <a:endParaRPr lang="en-US" sz="3200" baseline="0" dirty="0" smtClean="0"/>
                    </a:p>
                    <a:p>
                      <a:r>
                        <a:rPr lang="en-US" sz="3200" baseline="0" dirty="0" smtClean="0"/>
                        <a:t>Answer: probability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Require:</a:t>
                      </a:r>
                      <a:r>
                        <a:rPr lang="en-US" sz="3200" baseline="0" dirty="0" smtClean="0"/>
                        <a:t> probability</a:t>
                      </a:r>
                    </a:p>
                    <a:p>
                      <a:r>
                        <a:rPr lang="en-US" sz="3200" baseline="0" dirty="0" smtClean="0"/>
                        <a:t>Answer: t</a:t>
                      </a:r>
                      <a:r>
                        <a:rPr lang="en-US" sz="3200" baseline="-25000" dirty="0" smtClean="0">
                          <a:sym typeface="Symbol" panose="05050102010706020507" pitchFamily="18" charset="2"/>
                        </a:rPr>
                        <a:t>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CI – t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Confidence Interval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Upper Confidence Bound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Lower Confidence Bound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Sample size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/2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𝑀𝐸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of the t-procedure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statistical value or procedure is </a:t>
            </a:r>
            <a:r>
              <a:rPr lang="en-US" dirty="0">
                <a:solidFill>
                  <a:srgbClr val="C00000"/>
                </a:solidFill>
              </a:rPr>
              <a:t>robust</a:t>
            </a:r>
            <a:r>
              <a:rPr lang="en-US" dirty="0"/>
              <a:t> if the calculations required are insensitive to violations of the </a:t>
            </a:r>
            <a:r>
              <a:rPr lang="en-US" dirty="0" smtClean="0"/>
              <a:t>condition.</a:t>
            </a:r>
          </a:p>
          <a:p>
            <a:r>
              <a:rPr lang="en-US" dirty="0" smtClean="0"/>
              <a:t>The t-procedure is robust against normality.</a:t>
            </a:r>
          </a:p>
          <a:p>
            <a:pPr lvl="1"/>
            <a:r>
              <a:rPr lang="en-US" sz="3200" dirty="0"/>
              <a:t>n</a:t>
            </a:r>
            <a:r>
              <a:rPr lang="en-US" sz="3200" dirty="0" smtClean="0"/>
              <a:t> &lt; 15 : population distribution should be close to normal.</a:t>
            </a:r>
          </a:p>
          <a:p>
            <a:pPr lvl="1"/>
            <a:r>
              <a:rPr lang="en-US" sz="3200" dirty="0" smtClean="0"/>
              <a:t>15 &lt; n &lt; 40: mild skewedness is acceptable</a:t>
            </a:r>
          </a:p>
          <a:p>
            <a:pPr lvl="1"/>
            <a:r>
              <a:rPr lang="en-US" sz="3200" dirty="0" smtClean="0"/>
              <a:t>n &gt; 40: procedure is usually valid.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200"/>
              </a:spcAft>
              <a:buFont typeface="+mj-lt"/>
              <a:buAutoNum type="arabicPeriod"/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rgbClr val="C00000"/>
                </a:solidFill>
              </a:rPr>
              <a:t>point estimate </a:t>
            </a:r>
            <a:r>
              <a:rPr lang="en-US" altLang="en-US" dirty="0"/>
              <a:t>of a population </a:t>
            </a:r>
            <a:r>
              <a:rPr lang="en-US" altLang="en-US" dirty="0" smtClean="0"/>
              <a:t>parameter, </a:t>
            </a:r>
            <a:r>
              <a:rPr lang="el-GR" altLang="en-US" dirty="0" smtClean="0"/>
              <a:t>θ</a:t>
            </a:r>
            <a:r>
              <a:rPr lang="en-US" altLang="en-US" dirty="0" smtClean="0"/>
              <a:t>, </a:t>
            </a:r>
            <a:r>
              <a:rPr lang="en-US" altLang="en-US" dirty="0"/>
              <a:t>is a single number computed from a sample, which serves as a best guess for the parameter</a:t>
            </a:r>
            <a:r>
              <a:rPr lang="en-US" altLang="en-US" dirty="0" smtClean="0"/>
              <a:t>.</a:t>
            </a:r>
          </a:p>
          <a:p>
            <a:pPr marL="514350" indent="-514350">
              <a:spcAft>
                <a:spcPts val="200"/>
              </a:spcAft>
              <a:buSzPct val="100000"/>
              <a:buFont typeface="+mj-lt"/>
              <a:buAutoNum type="arabicPeriod"/>
              <a:defRPr/>
            </a:pPr>
            <a:r>
              <a:rPr lang="en-US" altLang="en-US" dirty="0" smtClean="0"/>
              <a:t>An </a:t>
            </a:r>
            <a:r>
              <a:rPr lang="en-US" altLang="en-US" b="1" dirty="0">
                <a:solidFill>
                  <a:srgbClr val="C00000"/>
                </a:solidFill>
              </a:rPr>
              <a:t>estimator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a statistic of interest, and is therefore a random variable. An estimator has a distribution, a mean, a variance, and a standard deviation.</a:t>
            </a:r>
          </a:p>
          <a:p>
            <a:pPr marL="514350" indent="-514350">
              <a:spcAft>
                <a:spcPts val="200"/>
              </a:spcAft>
              <a:buSzPct val="100000"/>
              <a:buFont typeface="+mj-lt"/>
              <a:buAutoNum type="arabicPeriod"/>
              <a:defRPr/>
            </a:pPr>
            <a:r>
              <a:rPr lang="en-US" altLang="en-US" dirty="0"/>
              <a:t>An </a:t>
            </a:r>
            <a:r>
              <a:rPr lang="en-US" altLang="en-US" b="1" dirty="0">
                <a:solidFill>
                  <a:srgbClr val="C00000"/>
                </a:solidFill>
              </a:rPr>
              <a:t>estimate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a specific value of an estimator.</a:t>
            </a:r>
          </a:p>
          <a:p>
            <a:pPr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9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Biased/Unbiased Estimator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statistic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 smtClean="0"/>
                  <a:t> is an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unbiased estimator </a:t>
                </a:r>
                <a:r>
                  <a:rPr lang="en-US" dirty="0" smtClean="0"/>
                  <a:t>of a population parameter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, the then statistic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 smtClean="0"/>
                  <a:t> is a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biased  estimator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581933"/>
            <a:ext cx="4114800" cy="2958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9979" y="6446517"/>
            <a:ext cx="7107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http://www.weibull.com/DOEWeb/unbiased_and_biased_estimators.htm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7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Estimators with Minimum Variance</a:t>
            </a:r>
            <a:endParaRPr lang="en-US" dirty="0"/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562600" cy="361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4114800" y="3660011"/>
            <a:ext cx="0" cy="1219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8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8.2: </a:t>
            </a:r>
            <a:r>
              <a:rPr lang="en-US" dirty="0"/>
              <a:t>A confidence </a:t>
            </a:r>
            <a:r>
              <a:rPr lang="en-US" dirty="0" smtClean="0"/>
              <a:t>interval (CI) </a:t>
            </a:r>
            <a:r>
              <a:rPr lang="en-US" dirty="0"/>
              <a:t>for a population mean when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dirty="0"/>
              <a:t> is known</a:t>
            </a:r>
            <a:r>
              <a:rPr lang="en-US" dirty="0" smtClean="0"/>
              <a:t>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State the assumptions that are necessary for a confidence interval to be valid.</a:t>
            </a:r>
          </a:p>
          <a:p>
            <a:r>
              <a:rPr lang="en-US" sz="3000" dirty="0" smtClean="0"/>
              <a:t>Be able to construct a confidence level C CI for </a:t>
            </a:r>
            <a:r>
              <a:rPr lang="en-US" sz="3000" dirty="0" smtClean="0">
                <a:sym typeface="Symbol"/>
              </a:rPr>
              <a:t> for a sample size of n with known </a:t>
            </a:r>
            <a:r>
              <a:rPr lang="el-GR" sz="3000" dirty="0" smtClean="0">
                <a:sym typeface="Symbol"/>
              </a:rPr>
              <a:t>σ</a:t>
            </a:r>
            <a:r>
              <a:rPr lang="en-US" sz="3000" dirty="0">
                <a:sym typeface="Symbol"/>
              </a:rPr>
              <a:t> </a:t>
            </a:r>
            <a:r>
              <a:rPr lang="en-US" sz="3000" dirty="0" smtClean="0">
                <a:sym typeface="Symbol"/>
              </a:rPr>
              <a:t>(critical value).</a:t>
            </a:r>
          </a:p>
          <a:p>
            <a:r>
              <a:rPr lang="en-US" sz="3000" dirty="0" smtClean="0">
                <a:sym typeface="Symbol"/>
              </a:rPr>
              <a:t> Explain how the width changes with confidence level, sample size and sample average.</a:t>
            </a:r>
          </a:p>
          <a:p>
            <a:r>
              <a:rPr lang="en-US" sz="3000" dirty="0" smtClean="0">
                <a:sym typeface="Symbol"/>
              </a:rPr>
              <a:t>Determine the sample size required to obtain a specified width and confidence level C.</a:t>
            </a:r>
          </a:p>
          <a:p>
            <a:r>
              <a:rPr lang="en-US" sz="3000" dirty="0" smtClean="0">
                <a:sym typeface="Symbol"/>
              </a:rPr>
              <a:t>Be able to construct a confidence level C confidence bound </a:t>
            </a:r>
            <a:r>
              <a:rPr lang="en-US" sz="3000" dirty="0"/>
              <a:t>for </a:t>
            </a:r>
            <a:r>
              <a:rPr lang="en-US" sz="3000" dirty="0">
                <a:sym typeface="Symbol"/>
              </a:rPr>
              <a:t> for a sample size of n with known </a:t>
            </a:r>
            <a:r>
              <a:rPr lang="el-GR" sz="3000" dirty="0" smtClean="0">
                <a:sym typeface="Symbol"/>
              </a:rPr>
              <a:t>σ</a:t>
            </a:r>
            <a:r>
              <a:rPr lang="en-US" sz="3000" dirty="0" smtClean="0">
                <a:sym typeface="Symbol"/>
              </a:rPr>
              <a:t> (critical value).</a:t>
            </a:r>
          </a:p>
          <a:p>
            <a:r>
              <a:rPr lang="en-US" sz="3000" dirty="0" smtClean="0">
                <a:sym typeface="Symbol"/>
              </a:rPr>
              <a:t>Determine when it is proper to use the CI.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 for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have an SRS from the population of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variable we measure has a Normal distribution (or approximately normal distribution) with mean </a:t>
            </a:r>
            <a:r>
              <a:rPr lang="en-US" dirty="0" smtClean="0">
                <a:sym typeface="Symbol"/>
              </a:rPr>
              <a:t> and standard deviation </a:t>
            </a:r>
            <a:r>
              <a:rPr lang="el-GR" dirty="0" smtClean="0">
                <a:sym typeface="Symbol"/>
              </a:rPr>
              <a:t>σ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We </a:t>
            </a:r>
            <a:r>
              <a:rPr lang="en-US" dirty="0">
                <a:sym typeface="Symbol"/>
              </a:rPr>
              <a:t>don’t know </a:t>
            </a:r>
            <a:r>
              <a:rPr lang="en-US" dirty="0" smtClean="0">
                <a:sym typeface="Symbol"/>
              </a:rPr>
              <a:t></a:t>
            </a:r>
            <a:endParaRPr lang="en-US" dirty="0">
              <a:sym typeface="Symbol"/>
            </a:endParaRP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ym typeface="Symbol"/>
              </a:rPr>
              <a:t>but </a:t>
            </a:r>
            <a:r>
              <a:rPr lang="en-US" sz="3200" dirty="0">
                <a:sym typeface="Symbol"/>
              </a:rPr>
              <a:t>we do know </a:t>
            </a:r>
            <a:r>
              <a:rPr lang="el-GR" sz="3200" dirty="0" smtClean="0">
                <a:sym typeface="Symbol"/>
              </a:rPr>
              <a:t>σ</a:t>
            </a:r>
            <a:r>
              <a:rPr lang="en-US" sz="3200" dirty="0" smtClean="0">
                <a:sym typeface="Symbol"/>
              </a:rPr>
              <a:t> (Section 8.2)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3200" dirty="0" smtClean="0">
                <a:sym typeface="Symbol"/>
              </a:rPr>
              <a:t>We do not know </a:t>
            </a:r>
            <a:r>
              <a:rPr lang="el-GR" sz="3200" dirty="0" smtClean="0">
                <a:sym typeface="Symbol"/>
              </a:rPr>
              <a:t>σ</a:t>
            </a:r>
            <a:r>
              <a:rPr lang="en-US" sz="3200" dirty="0" smtClean="0">
                <a:sym typeface="Symbol"/>
              </a:rPr>
              <a:t> (Section 8.3)</a:t>
            </a:r>
            <a:endParaRPr lang="en-US" sz="32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17951" y="324433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sym typeface="Symbol"/>
              </a:rPr>
              <a:t>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rgbClr val="C00000"/>
                </a:solidFill>
              </a:rPr>
              <a:t>confidence interval </a:t>
            </a:r>
            <a:r>
              <a:rPr lang="en-US" altLang="en-US" dirty="0"/>
              <a:t>(CI) for a population parameter is an interval of values constructed so that, with a specified degree of confidence, the value of the population parameter lies in this interval.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confidence </a:t>
            </a:r>
            <a:r>
              <a:rPr lang="en-US" altLang="en-US" b="1" dirty="0" smtClean="0">
                <a:solidFill>
                  <a:srgbClr val="C00000"/>
                </a:solidFill>
              </a:rPr>
              <a:t>coefficient</a:t>
            </a:r>
            <a:r>
              <a:rPr lang="en-US" altLang="en-US" dirty="0" smtClean="0"/>
              <a:t>, C,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is the probability the CI encloses the population parameter in repeated samplings.</a:t>
            </a:r>
          </a:p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confidence </a:t>
            </a:r>
            <a:r>
              <a:rPr lang="en-US" altLang="en-US" b="1" dirty="0" smtClean="0">
                <a:solidFill>
                  <a:srgbClr val="C00000"/>
                </a:solidFill>
              </a:rPr>
              <a:t>level</a:t>
            </a:r>
            <a:r>
              <a:rPr lang="en-US" altLang="en-US" b="1" dirty="0" smtClean="0"/>
              <a:t> </a:t>
            </a:r>
            <a:r>
              <a:rPr lang="en-US" altLang="en-US" dirty="0"/>
              <a:t>is the confidence coefficient expressed as a percentage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el-GR" baseline="-25000" dirty="0" smtClean="0"/>
              <a:t>α</a:t>
            </a:r>
            <a:r>
              <a:rPr lang="en-US" baseline="-25000" dirty="0" smtClean="0"/>
              <a:t>/2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i="1" dirty="0">
                <a:solidFill>
                  <a:srgbClr val="C00000"/>
                </a:solidFill>
              </a:rPr>
              <a:t>z</a:t>
            </a:r>
            <a:r>
              <a:rPr lang="el-GR" altLang="en-US" sz="3600" i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α</a:t>
            </a:r>
            <a:r>
              <a:rPr lang="en-US" altLang="en-US" sz="36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/2</a:t>
            </a:r>
            <a:r>
              <a:rPr lang="en-US" alt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/>
              <a:t>is </a:t>
            </a:r>
            <a:r>
              <a:rPr lang="en-US" altLang="en-US" dirty="0"/>
              <a:t>a value on the measurement axis in a standard normal distribution such that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dirty="0"/>
              <a:t>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l-GR" altLang="en-US" i="1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l-GR" altLang="en-US" i="1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l-GR" altLang="en-US" i="1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l-GR" altLang="en-US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l-GR" altLang="en-US" i="1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baseline="-25000" dirty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l-GR" altLang="en-US" i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α</a:t>
            </a:r>
            <a:r>
              <a:rPr lang="en-US" altLang="en-US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/2	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11843</TotalTime>
  <Words>1038</Words>
  <Application>Microsoft Office PowerPoint</Application>
  <PresentationFormat>On-screen Show (4:3)</PresentationFormat>
  <Paragraphs>160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Arial</vt:lpstr>
      <vt:lpstr>Calibri</vt:lpstr>
      <vt:lpstr>Cambria Math</vt:lpstr>
      <vt:lpstr>Symbol</vt:lpstr>
      <vt:lpstr>Tahoma</vt:lpstr>
      <vt:lpstr>Times New Roman</vt:lpstr>
      <vt:lpstr>Wingdings</vt:lpstr>
      <vt:lpstr>Office Theme</vt:lpstr>
      <vt:lpstr>Chapter 8: Confidence Intervals based on a Single Sample</vt:lpstr>
      <vt:lpstr>8.1: Point Estimation - Goals</vt:lpstr>
      <vt:lpstr>Definitions</vt:lpstr>
      <vt:lpstr>Biased/Unbiased Estimator</vt:lpstr>
      <vt:lpstr>Estimators with Minimum Variance</vt:lpstr>
      <vt:lpstr>8.2: A confidence interval (CI) for a population mean when  is known- Goals</vt:lpstr>
      <vt:lpstr>Assumptions for Inference</vt:lpstr>
      <vt:lpstr>Definition of CI</vt:lpstr>
      <vt:lpstr>zα/2</vt:lpstr>
      <vt:lpstr>Confidence Interval: Definition</vt:lpstr>
      <vt:lpstr>Confidence Interval</vt:lpstr>
      <vt:lpstr>Interpretation of CI</vt:lpstr>
      <vt:lpstr>CI conclusion</vt:lpstr>
      <vt:lpstr>Table III (end of table)</vt:lpstr>
      <vt:lpstr>How Confidence Intervals Behave </vt:lpstr>
      <vt:lpstr>Practical Procedure</vt:lpstr>
      <vt:lpstr>Summary CI</vt:lpstr>
      <vt:lpstr>Cautions</vt:lpstr>
      <vt:lpstr>8.3: Inference for the Mean of a Population - Goals</vt:lpstr>
      <vt:lpstr>Assumptions for Inference</vt:lpstr>
      <vt:lpstr>Shape of t-distribution</vt:lpstr>
      <vt:lpstr>Table III vs. Table V</vt:lpstr>
      <vt:lpstr>Summary CI – t distribution</vt:lpstr>
      <vt:lpstr>Robustness of the t-procedure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526</cp:revision>
  <dcterms:created xsi:type="dcterms:W3CDTF">2010-01-11T21:36:57Z</dcterms:created>
  <dcterms:modified xsi:type="dcterms:W3CDTF">2016-02-26T12:45:08Z</dcterms:modified>
</cp:coreProperties>
</file>